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8" r:id="rId3"/>
    <p:sldId id="279" r:id="rId4"/>
    <p:sldId id="291" r:id="rId5"/>
    <p:sldId id="304" r:id="rId6"/>
    <p:sldId id="301" r:id="rId7"/>
    <p:sldId id="300" r:id="rId8"/>
    <p:sldId id="314" r:id="rId9"/>
    <p:sldId id="318" r:id="rId10"/>
    <p:sldId id="316" r:id="rId11"/>
    <p:sldId id="320" r:id="rId12"/>
    <p:sldId id="321" r:id="rId13"/>
    <p:sldId id="306" r:id="rId14"/>
    <p:sldId id="308" r:id="rId15"/>
    <p:sldId id="281" r:id="rId16"/>
    <p:sldId id="302" r:id="rId17"/>
    <p:sldId id="296" r:id="rId18"/>
    <p:sldId id="297" r:id="rId19"/>
    <p:sldId id="298" r:id="rId20"/>
    <p:sldId id="310" r:id="rId21"/>
    <p:sldId id="311" r:id="rId22"/>
    <p:sldId id="312" r:id="rId23"/>
    <p:sldId id="309" r:id="rId24"/>
    <p:sldId id="313" r:id="rId25"/>
    <p:sldId id="317" r:id="rId26"/>
    <p:sldId id="315" r:id="rId27"/>
    <p:sldId id="319" r:id="rId28"/>
    <p:sldId id="292" r:id="rId29"/>
    <p:sldId id="270" r:id="rId3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3A3D"/>
    <a:srgbClr val="225D60"/>
    <a:srgbClr val="2A7478"/>
    <a:srgbClr val="256569"/>
    <a:srgbClr val="595959"/>
    <a:srgbClr val="5952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7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76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gradFill flip="none" rotWithShape="1">
          <a:gsLst>
            <a:gs pos="1000">
              <a:srgbClr val="0F3A3D"/>
            </a:gs>
            <a:gs pos="50000">
              <a:srgbClr val="256569"/>
            </a:gs>
            <a:gs pos="98000">
              <a:srgbClr val="2A7478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530AB-7E7F-42A0-9819-35D12B816B3C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912B7-E224-4081-8122-29E446CEC7A3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595" y="0"/>
            <a:ext cx="6539405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0"/>
          <a:stretch/>
        </p:blipFill>
        <p:spPr>
          <a:xfrm>
            <a:off x="1108364" y="376454"/>
            <a:ext cx="3131127" cy="10880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675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530AB-7E7F-42A0-9819-35D12B816B3C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912B7-E224-4081-8122-29E446CEC7A3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728791" y="381764"/>
            <a:ext cx="2213321" cy="784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601" y="1847850"/>
            <a:ext cx="4777399" cy="501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Пятиугольник 8"/>
          <p:cNvSpPr/>
          <p:nvPr userDrawn="1"/>
        </p:nvSpPr>
        <p:spPr>
          <a:xfrm>
            <a:off x="-1" y="484908"/>
            <a:ext cx="9569303" cy="578347"/>
          </a:xfrm>
          <a:prstGeom prst="homePlate">
            <a:avLst/>
          </a:prstGeom>
          <a:solidFill>
            <a:srgbClr val="25656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10" name="Заголовок 1"/>
          <p:cNvSpPr>
            <a:spLocks noGrp="1"/>
          </p:cNvSpPr>
          <p:nvPr>
            <p:ph type="title"/>
          </p:nvPr>
        </p:nvSpPr>
        <p:spPr>
          <a:xfrm>
            <a:off x="269505" y="565413"/>
            <a:ext cx="10391775" cy="377403"/>
          </a:xfrm>
          <a:prstGeom prst="rect">
            <a:avLst/>
          </a:prstGeom>
        </p:spPr>
        <p:txBody>
          <a:bodyPr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156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1246903"/>
            <a:ext cx="7734300" cy="493005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530AB-7E7F-42A0-9819-35D12B816B3C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912B7-E224-4081-8122-29E446CEC7A3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728791" y="381764"/>
            <a:ext cx="2213321" cy="784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601" y="1847850"/>
            <a:ext cx="4777399" cy="501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Пятиугольник 8"/>
          <p:cNvSpPr/>
          <p:nvPr userDrawn="1"/>
        </p:nvSpPr>
        <p:spPr>
          <a:xfrm>
            <a:off x="-1" y="484908"/>
            <a:ext cx="9569303" cy="578347"/>
          </a:xfrm>
          <a:prstGeom prst="homePlate">
            <a:avLst/>
          </a:prstGeom>
          <a:solidFill>
            <a:srgbClr val="25656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269505" y="565413"/>
            <a:ext cx="10391775" cy="377403"/>
          </a:xfrm>
          <a:prstGeom prst="rect">
            <a:avLst/>
          </a:prstGeom>
        </p:spPr>
        <p:txBody>
          <a:bodyPr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55024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530AB-7E7F-42A0-9819-35D12B816B3C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912B7-E224-4081-8122-29E446CEC7A3}" type="slidenum">
              <a:rPr lang="ru-RU" smtClean="0"/>
              <a:t>‹#›</a:t>
            </a:fld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728791" y="381764"/>
            <a:ext cx="2213321" cy="784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601" y="1847850"/>
            <a:ext cx="4777399" cy="501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Пятиугольник 11"/>
          <p:cNvSpPr/>
          <p:nvPr userDrawn="1"/>
        </p:nvSpPr>
        <p:spPr>
          <a:xfrm>
            <a:off x="-1" y="484908"/>
            <a:ext cx="9569303" cy="578347"/>
          </a:xfrm>
          <a:prstGeom prst="homePlate">
            <a:avLst/>
          </a:prstGeom>
          <a:solidFill>
            <a:srgbClr val="25656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13" name="Заголовок 1"/>
          <p:cNvSpPr>
            <a:spLocks noGrp="1"/>
          </p:cNvSpPr>
          <p:nvPr>
            <p:ph type="title"/>
          </p:nvPr>
        </p:nvSpPr>
        <p:spPr>
          <a:xfrm>
            <a:off x="269505" y="565413"/>
            <a:ext cx="10391775" cy="377403"/>
          </a:xfrm>
          <a:prstGeom prst="rect">
            <a:avLst/>
          </a:prstGeom>
        </p:spPr>
        <p:txBody>
          <a:bodyPr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3319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gradFill flip="none" rotWithShape="1">
          <a:gsLst>
            <a:gs pos="1000">
              <a:schemeClr val="bg1">
                <a:lumMod val="95000"/>
              </a:schemeClr>
            </a:gs>
            <a:gs pos="26000">
              <a:schemeClr val="bg1">
                <a:lumMod val="65000"/>
              </a:schemeClr>
            </a:gs>
            <a:gs pos="9000">
              <a:schemeClr val="bg1">
                <a:lumMod val="85000"/>
              </a:schemeClr>
            </a:gs>
            <a:gs pos="94000">
              <a:srgbClr val="25656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530AB-7E7F-42A0-9819-35D12B816B3C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912B7-E224-4081-8122-29E446CEC7A3}" type="slidenum">
              <a:rPr lang="ru-RU" smtClean="0"/>
              <a:t>‹#›</a:t>
            </a:fld>
            <a:endParaRPr lang="ru-RU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601" y="1847850"/>
            <a:ext cx="4777399" cy="501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Пятиугольник 11"/>
          <p:cNvSpPr/>
          <p:nvPr userDrawn="1"/>
        </p:nvSpPr>
        <p:spPr>
          <a:xfrm>
            <a:off x="-1" y="484908"/>
            <a:ext cx="9569303" cy="578347"/>
          </a:xfrm>
          <a:prstGeom prst="homePlate">
            <a:avLst/>
          </a:prstGeom>
          <a:solidFill>
            <a:srgbClr val="25656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 userDrawn="1"/>
        </p:nvPicPr>
        <p:blipFill rotWithShape="1"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728791" y="381764"/>
            <a:ext cx="2213321" cy="784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9851" y="572013"/>
            <a:ext cx="10515600" cy="404133"/>
          </a:xfrm>
          <a:prstGeom prst="rect">
            <a:avLst/>
          </a:prstGeom>
        </p:spPr>
        <p:txBody>
          <a:bodyPr anchor="b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903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530AB-7E7F-42A0-9819-35D12B816B3C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912B7-E224-4081-8122-29E446CEC7A3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ятиугольник 7"/>
          <p:cNvSpPr/>
          <p:nvPr userDrawn="1"/>
        </p:nvSpPr>
        <p:spPr>
          <a:xfrm>
            <a:off x="-1" y="484908"/>
            <a:ext cx="9569303" cy="578347"/>
          </a:xfrm>
          <a:prstGeom prst="homePlate">
            <a:avLst/>
          </a:prstGeom>
          <a:solidFill>
            <a:srgbClr val="25656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728791" y="381764"/>
            <a:ext cx="2213321" cy="784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601" y="1847850"/>
            <a:ext cx="4777399" cy="501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269505" y="565413"/>
            <a:ext cx="10391775" cy="377403"/>
          </a:xfrm>
          <a:prstGeom prst="rect">
            <a:avLst/>
          </a:prstGeom>
        </p:spPr>
        <p:txBody>
          <a:bodyPr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7885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530AB-7E7F-42A0-9819-35D12B816B3C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912B7-E224-4081-8122-29E446CEC7A3}" type="slidenum">
              <a:rPr lang="ru-RU" smtClean="0"/>
              <a:t>‹#›</a:t>
            </a:fld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728791" y="381764"/>
            <a:ext cx="2213321" cy="784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601" y="1847850"/>
            <a:ext cx="4777399" cy="501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Пятиугольник 11"/>
          <p:cNvSpPr/>
          <p:nvPr userDrawn="1"/>
        </p:nvSpPr>
        <p:spPr>
          <a:xfrm>
            <a:off x="-1" y="484908"/>
            <a:ext cx="9569303" cy="578347"/>
          </a:xfrm>
          <a:prstGeom prst="homePlate">
            <a:avLst/>
          </a:prstGeom>
          <a:solidFill>
            <a:srgbClr val="25656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14" name="Заголовок 1"/>
          <p:cNvSpPr>
            <a:spLocks noGrp="1"/>
          </p:cNvSpPr>
          <p:nvPr>
            <p:ph type="title"/>
          </p:nvPr>
        </p:nvSpPr>
        <p:spPr>
          <a:xfrm>
            <a:off x="269505" y="565413"/>
            <a:ext cx="10391775" cy="377403"/>
          </a:xfrm>
          <a:prstGeom prst="rect">
            <a:avLst/>
          </a:prstGeom>
        </p:spPr>
        <p:txBody>
          <a:bodyPr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3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530AB-7E7F-42A0-9819-35D12B816B3C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912B7-E224-4081-8122-29E446CEC7A3}" type="slidenum">
              <a:rPr lang="ru-RU" smtClean="0"/>
              <a:t>‹#›</a:t>
            </a:fld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728791" y="381764"/>
            <a:ext cx="2213321" cy="784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601" y="1847850"/>
            <a:ext cx="4777399" cy="501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Пятиугольник 7"/>
          <p:cNvSpPr/>
          <p:nvPr userDrawn="1"/>
        </p:nvSpPr>
        <p:spPr>
          <a:xfrm>
            <a:off x="-1" y="484908"/>
            <a:ext cx="9569303" cy="578347"/>
          </a:xfrm>
          <a:prstGeom prst="homePlate">
            <a:avLst/>
          </a:prstGeom>
          <a:solidFill>
            <a:srgbClr val="25656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9505" y="565413"/>
            <a:ext cx="10391775" cy="377403"/>
          </a:xfrm>
          <a:prstGeom prst="rect">
            <a:avLst/>
          </a:prstGeom>
        </p:spPr>
        <p:txBody>
          <a:bodyPr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5088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530AB-7E7F-42A0-9819-35D12B816B3C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912B7-E224-4081-8122-29E446CEC7A3}" type="slidenum">
              <a:rPr lang="ru-RU" smtClean="0"/>
              <a:t>‹#›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728791" y="381764"/>
            <a:ext cx="2213321" cy="784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601" y="1847850"/>
            <a:ext cx="4777399" cy="501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Пятиугольник 6"/>
          <p:cNvSpPr/>
          <p:nvPr userDrawn="1"/>
        </p:nvSpPr>
        <p:spPr>
          <a:xfrm>
            <a:off x="-1" y="484908"/>
            <a:ext cx="9569303" cy="578347"/>
          </a:xfrm>
          <a:prstGeom prst="homePlate">
            <a:avLst/>
          </a:prstGeom>
          <a:solidFill>
            <a:srgbClr val="25656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8" name="Заголовок 1"/>
          <p:cNvSpPr>
            <a:spLocks noGrp="1"/>
          </p:cNvSpPr>
          <p:nvPr>
            <p:ph type="title"/>
          </p:nvPr>
        </p:nvSpPr>
        <p:spPr>
          <a:xfrm>
            <a:off x="269505" y="565413"/>
            <a:ext cx="10391775" cy="377403"/>
          </a:xfrm>
          <a:prstGeom prst="rect">
            <a:avLst/>
          </a:prstGeom>
        </p:spPr>
        <p:txBody>
          <a:bodyPr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7051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ятиугольник 13"/>
          <p:cNvSpPr/>
          <p:nvPr userDrawn="1"/>
        </p:nvSpPr>
        <p:spPr>
          <a:xfrm>
            <a:off x="-1" y="484908"/>
            <a:ext cx="9569303" cy="578347"/>
          </a:xfrm>
          <a:prstGeom prst="homePlate">
            <a:avLst/>
          </a:prstGeom>
          <a:solidFill>
            <a:srgbClr val="25656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4339" y="642938"/>
            <a:ext cx="5729286" cy="344486"/>
          </a:xfrm>
          <a:prstGeom prst="rect">
            <a:avLst/>
          </a:prstGeom>
        </p:spPr>
        <p:txBody>
          <a:bodyPr anchor="b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530AB-7E7F-42A0-9819-35D12B816B3C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912B7-E224-4081-8122-29E446CEC7A3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728791" y="381764"/>
            <a:ext cx="2213321" cy="784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601" y="1847850"/>
            <a:ext cx="4777399" cy="501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6715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ятиугольник 9"/>
          <p:cNvSpPr/>
          <p:nvPr userDrawn="1"/>
        </p:nvSpPr>
        <p:spPr>
          <a:xfrm>
            <a:off x="-1" y="484908"/>
            <a:ext cx="9569303" cy="578347"/>
          </a:xfrm>
          <a:prstGeom prst="homePlate">
            <a:avLst/>
          </a:prstGeom>
          <a:solidFill>
            <a:srgbClr val="25656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9654" y="509428"/>
            <a:ext cx="8514860" cy="501651"/>
          </a:xfrm>
          <a:prstGeom prst="rect">
            <a:avLst/>
          </a:prstGeom>
        </p:spPr>
        <p:txBody>
          <a:bodyPr anchor="b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61417" y="1246902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52413" y="244713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530AB-7E7F-42A0-9819-35D12B816B3C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912B7-E224-4081-8122-29E446CEC7A3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728791" y="381764"/>
            <a:ext cx="2213321" cy="784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601" y="1847850"/>
            <a:ext cx="4777399" cy="501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3963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">
              <a:schemeClr val="bg1">
                <a:lumMod val="95000"/>
              </a:schemeClr>
            </a:gs>
            <a:gs pos="86000">
              <a:schemeClr val="bg1">
                <a:lumMod val="85000"/>
              </a:schemeClr>
            </a:gs>
            <a:gs pos="29000">
              <a:schemeClr val="bg1">
                <a:lumMod val="95000"/>
              </a:schemeClr>
            </a:gs>
            <a:gs pos="98000">
              <a:srgbClr val="256569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530AB-7E7F-42A0-9819-35D12B816B3C}" type="datetimeFigureOut">
              <a:rPr lang="ru-RU" smtClean="0"/>
              <a:t>17.05.2021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Book Antiqua" panose="02040602050305030304" pitchFamily="18" charset="0"/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912B7-E224-4081-8122-29E446CEC7A3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8804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Book Antiqua" panose="0204060205030503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C00000"/>
        </a:buClr>
        <a:buFont typeface="Wingdings" panose="05000000000000000000" pitchFamily="2" charset="2"/>
        <a:buChar char="ü"/>
        <a:defRPr sz="2800" kern="1200">
          <a:solidFill>
            <a:srgbClr val="595959"/>
          </a:solidFill>
          <a:latin typeface="Book Antiqua" panose="0204060205030503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C00000"/>
        </a:buClr>
        <a:buFont typeface="Wingdings" panose="05000000000000000000" pitchFamily="2" charset="2"/>
        <a:buChar char="ü"/>
        <a:defRPr sz="2400" kern="1200">
          <a:solidFill>
            <a:srgbClr val="595959"/>
          </a:solidFill>
          <a:latin typeface="Book Antiqua" panose="020406020503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C00000"/>
        </a:buClr>
        <a:buFont typeface="Wingdings" panose="05000000000000000000" pitchFamily="2" charset="2"/>
        <a:buChar char="ü"/>
        <a:defRPr sz="2000" kern="1200">
          <a:solidFill>
            <a:srgbClr val="595959"/>
          </a:solidFill>
          <a:latin typeface="Book Antiqua" panose="020406020503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C00000"/>
        </a:buClr>
        <a:buFont typeface="Wingdings" panose="05000000000000000000" pitchFamily="2" charset="2"/>
        <a:buChar char="ü"/>
        <a:defRPr sz="1800" kern="1200">
          <a:solidFill>
            <a:srgbClr val="595959"/>
          </a:solidFill>
          <a:latin typeface="Book Antiqua" panose="020406020503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C00000"/>
        </a:buClr>
        <a:buFont typeface="Wingdings" panose="05000000000000000000" pitchFamily="2" charset="2"/>
        <a:buChar char="ü"/>
        <a:defRPr sz="1800" kern="1200">
          <a:solidFill>
            <a:srgbClr val="595959"/>
          </a:solidFill>
          <a:latin typeface="Book Antiqua" panose="020406020503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repository/docker/georgiydemo/spring-mychat-server" TargetMode="External"/><Relationship Id="rId2" Type="http://schemas.openxmlformats.org/officeDocument/2006/relationships/hyperlink" Target="https://github.com/GeorgiyDemo/SpringBootChat/releas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6;p15">
            <a:extLst>
              <a:ext uri="{FF2B5EF4-FFF2-40B4-BE49-F238E27FC236}">
                <a16:creationId xmlns:a16="http://schemas.microsoft.com/office/drawing/2014/main" id="{0098D887-102E-FB48-B6CA-2B65AAF4B358}"/>
              </a:ext>
            </a:extLst>
          </p:cNvPr>
          <p:cNvSpPr txBox="1">
            <a:spLocks/>
          </p:cNvSpPr>
          <p:nvPr/>
        </p:nvSpPr>
        <p:spPr>
          <a:xfrm>
            <a:off x="1074356" y="2932395"/>
            <a:ext cx="10369200" cy="145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Book Antiqua" panose="02040602050305030304" pitchFamily="18" charset="0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</a:pPr>
            <a:endParaRPr lang="ru-RU" sz="3200" dirty="0"/>
          </a:p>
          <a:p>
            <a:pPr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ru-RU" sz="2400" dirty="0"/>
              <a:t>Курсовая работа на тему: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ru-RU" sz="3200" dirty="0"/>
              <a:t>Разработка приложения-чата с использованием библиотек </a:t>
            </a:r>
            <a:r>
              <a:rPr lang="en-GB" sz="3200" dirty="0"/>
              <a:t>Spring Boot </a:t>
            </a:r>
            <a:r>
              <a:rPr lang="ru-RU" sz="3200" dirty="0"/>
              <a:t>и </a:t>
            </a:r>
            <a:r>
              <a:rPr lang="en-GB" sz="3200" dirty="0"/>
              <a:t>JavaFX</a:t>
            </a:r>
            <a:endParaRPr lang="en-GB" sz="3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07;p15">
            <a:extLst>
              <a:ext uri="{FF2B5EF4-FFF2-40B4-BE49-F238E27FC236}">
                <a16:creationId xmlns:a16="http://schemas.microsoft.com/office/drawing/2014/main" id="{6395118C-576A-524B-8ABE-1EA50E83429F}"/>
              </a:ext>
            </a:extLst>
          </p:cNvPr>
          <p:cNvSpPr txBox="1">
            <a:spLocks/>
          </p:cNvSpPr>
          <p:nvPr/>
        </p:nvSpPr>
        <p:spPr>
          <a:xfrm>
            <a:off x="696441" y="4965106"/>
            <a:ext cx="4938909" cy="145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800" kern="1200">
                <a:solidFill>
                  <a:srgbClr val="595959"/>
                </a:solidFill>
                <a:latin typeface="Book Antiqua" panose="020406020503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400" kern="1200">
                <a:solidFill>
                  <a:srgbClr val="595959"/>
                </a:solidFill>
                <a:latin typeface="Book Antiqua" panose="020406020503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rgbClr val="595959"/>
                </a:solidFill>
                <a:latin typeface="Book Antiqua" panose="020406020503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1800" kern="1200">
                <a:solidFill>
                  <a:srgbClr val="595959"/>
                </a:solidFill>
                <a:latin typeface="Book Antiqua" panose="020406020503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1800" kern="1200">
                <a:solidFill>
                  <a:srgbClr val="595959"/>
                </a:solidFill>
                <a:latin typeface="Book Antiqua" panose="020406020503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5000"/>
              </a:lnSpc>
              <a:spcBef>
                <a:spcPts val="0"/>
              </a:spcBef>
              <a:buSzPts val="1440"/>
              <a:buNone/>
            </a:pPr>
            <a:r>
              <a:rPr lang="ru-RU" sz="180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Выполнил: студент группы ПИ19-4</a:t>
            </a:r>
            <a:br>
              <a:rPr lang="ru-RU" sz="1800" dirty="0">
                <a:solidFill>
                  <a:schemeClr val="lt1"/>
                </a:solidFill>
                <a:ea typeface="Arial"/>
                <a:cs typeface="Arial"/>
                <a:sym typeface="Arial"/>
              </a:rPr>
            </a:br>
            <a:r>
              <a:rPr lang="ru-RU" sz="1800" dirty="0" err="1">
                <a:solidFill>
                  <a:schemeClr val="lt1"/>
                </a:solidFill>
                <a:ea typeface="Arial"/>
                <a:cs typeface="Arial"/>
                <a:sym typeface="Arial"/>
              </a:rPr>
              <a:t>Деменчук</a:t>
            </a:r>
            <a:r>
              <a:rPr lang="ru-RU" sz="180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 Г</a:t>
            </a:r>
            <a:r>
              <a:rPr lang="en-US" sz="180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.</a:t>
            </a:r>
            <a:r>
              <a:rPr lang="ru-RU" sz="180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М</a:t>
            </a:r>
            <a:r>
              <a:rPr lang="en-US" sz="180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.</a:t>
            </a:r>
            <a:br>
              <a:rPr lang="ru-RU" sz="1800" dirty="0">
                <a:solidFill>
                  <a:schemeClr val="lt1"/>
                </a:solidFill>
                <a:ea typeface="Arial"/>
                <a:cs typeface="Arial"/>
                <a:sym typeface="Arial"/>
              </a:rPr>
            </a:br>
            <a:r>
              <a:rPr lang="ru-RU" sz="180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Научный руководитель: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SzPts val="1440"/>
              <a:buNone/>
            </a:pPr>
            <a:r>
              <a:rPr lang="ru-RU" sz="180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доцент, канд. </a:t>
            </a:r>
            <a:r>
              <a:rPr lang="ru-RU" sz="1800" dirty="0" err="1">
                <a:solidFill>
                  <a:schemeClr val="lt1"/>
                </a:solidFill>
                <a:ea typeface="Arial"/>
                <a:cs typeface="Arial"/>
                <a:sym typeface="Arial"/>
              </a:rPr>
              <a:t>пед</a:t>
            </a:r>
            <a:r>
              <a:rPr lang="ru-RU" sz="180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. наук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SzPts val="1440"/>
              <a:buNone/>
            </a:pPr>
            <a:r>
              <a:rPr lang="ru-RU" sz="180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Никитин П. В.</a:t>
            </a:r>
          </a:p>
        </p:txBody>
      </p:sp>
      <p:sp>
        <p:nvSpPr>
          <p:cNvPr id="5" name="Google Shape;108;p15">
            <a:extLst>
              <a:ext uri="{FF2B5EF4-FFF2-40B4-BE49-F238E27FC236}">
                <a16:creationId xmlns:a16="http://schemas.microsoft.com/office/drawing/2014/main" id="{3187AA0A-B4A9-CC41-BDD8-99329906FFF5}"/>
              </a:ext>
            </a:extLst>
          </p:cNvPr>
          <p:cNvSpPr txBox="1"/>
          <p:nvPr/>
        </p:nvSpPr>
        <p:spPr>
          <a:xfrm>
            <a:off x="4378960" y="601231"/>
            <a:ext cx="7064596" cy="8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rPr lang="ru-RU" sz="1800" i="0" u="none" strike="noStrike" cap="none" dirty="0">
                <a:solidFill>
                  <a:schemeClr val="lt1"/>
                </a:solidFill>
                <a:latin typeface="Book Antiqua" panose="02040602050305030304" pitchFamily="18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  <a:endParaRPr dirty="0">
              <a:latin typeface="Book Antiqua" panose="02040602050305030304" pitchFamily="18" charset="0"/>
            </a:endParaRPr>
          </a:p>
        </p:txBody>
      </p:sp>
      <p:sp>
        <p:nvSpPr>
          <p:cNvPr id="6" name="Google Shape;109;p15">
            <a:extLst>
              <a:ext uri="{FF2B5EF4-FFF2-40B4-BE49-F238E27FC236}">
                <a16:creationId xmlns:a16="http://schemas.microsoft.com/office/drawing/2014/main" id="{B9F67B78-8DE9-C949-9C55-1AAF5BDC4A97}"/>
              </a:ext>
            </a:extLst>
          </p:cNvPr>
          <p:cNvSpPr txBox="1"/>
          <p:nvPr/>
        </p:nvSpPr>
        <p:spPr>
          <a:xfrm>
            <a:off x="1053852" y="6163343"/>
            <a:ext cx="10316816" cy="44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None/>
            </a:pPr>
            <a:r>
              <a:rPr lang="ru-RU" sz="1800" i="0" u="none" strike="noStrike" cap="none" dirty="0">
                <a:solidFill>
                  <a:schemeClr val="lt1"/>
                </a:solidFill>
                <a:latin typeface="Book Antiqua" panose="02040602050305030304" pitchFamily="18" charset="0"/>
              </a:rPr>
              <a:t>Москва 2021 </a:t>
            </a:r>
            <a:endParaRPr dirty="0">
              <a:latin typeface="Book Antiqua" panose="02040602050305030304" pitchFamily="18" charset="0"/>
            </a:endParaRPr>
          </a:p>
        </p:txBody>
      </p:sp>
      <p:sp>
        <p:nvSpPr>
          <p:cNvPr id="7" name="Google Shape;110;p15">
            <a:extLst>
              <a:ext uri="{FF2B5EF4-FFF2-40B4-BE49-F238E27FC236}">
                <a16:creationId xmlns:a16="http://schemas.microsoft.com/office/drawing/2014/main" id="{7CB263F4-7702-6148-98F5-D3D14C708F6B}"/>
              </a:ext>
            </a:extLst>
          </p:cNvPr>
          <p:cNvSpPr/>
          <p:nvPr/>
        </p:nvSpPr>
        <p:spPr>
          <a:xfrm>
            <a:off x="2189167" y="2078847"/>
            <a:ext cx="8046186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ru-RU" dirty="0">
                <a:solidFill>
                  <a:srgbClr val="FFFFFF"/>
                </a:solidFill>
                <a:latin typeface="Book Antiqua" panose="02040602050305030304" pitchFamily="18" charset="0"/>
              </a:rPr>
              <a:t>Факультет информационных технологий и анализа больших данных</a:t>
            </a:r>
          </a:p>
          <a:p>
            <a:pPr lvl="0" algn="ctr"/>
            <a:r>
              <a:rPr lang="ru-RU" dirty="0">
                <a:solidFill>
                  <a:srgbClr val="FFFFFF"/>
                </a:solidFill>
                <a:latin typeface="Book Antiqua" panose="02040602050305030304" pitchFamily="18" charset="0"/>
              </a:rPr>
              <a:t>Департамент анализа данных и машинного 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514722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C70732C-0796-2444-8FFA-E605B298C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Диаграмма классов сервера</a:t>
            </a:r>
            <a:endParaRPr lang="en-RU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E43626-5E9D-D246-BC33-A4E56EC60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525" y="1114278"/>
            <a:ext cx="6246512" cy="5843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6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597053-E950-B34E-80B4-54E211FF3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Коллекции </a:t>
            </a:r>
            <a:r>
              <a:rPr lang="en-US" dirty="0"/>
              <a:t>MongoDB </a:t>
            </a:r>
            <a:endParaRPr lang="en-R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5E8875-B1F6-2041-B215-D3C2AE169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05" y="1277620"/>
            <a:ext cx="10236200" cy="2679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EFF3F1-54BC-4A41-ADED-2F1A97AB2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05" y="3957320"/>
            <a:ext cx="102489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612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597053-E950-B34E-80B4-54E211FF3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Коллекции </a:t>
            </a:r>
            <a:r>
              <a:rPr lang="en-US" dirty="0"/>
              <a:t>MongoDB </a:t>
            </a:r>
            <a:endParaRPr lang="en-R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168C13-E0BE-8E41-AD57-B70B7BB114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05" y="1535167"/>
            <a:ext cx="10299700" cy="2374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313243-52D5-C04E-B101-F75831448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905" y="3981187"/>
            <a:ext cx="102743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198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4">
            <a:extLst>
              <a:ext uri="{FF2B5EF4-FFF2-40B4-BE49-F238E27FC236}">
                <a16:creationId xmlns:a16="http://schemas.microsoft.com/office/drawing/2014/main" id="{CC53B9DE-B9E4-4915-804A-154B1ABF7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57948"/>
            <a:ext cx="10515600" cy="34190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6000" dirty="0"/>
              <a:t>Клиент</a:t>
            </a:r>
          </a:p>
          <a:p>
            <a:pPr marL="0" indent="0" algn="ctr">
              <a:buNone/>
            </a:pPr>
            <a:r>
              <a:rPr lang="en-US" sz="2400" dirty="0"/>
              <a:t>JavaFX, </a:t>
            </a:r>
            <a:r>
              <a:rPr lang="en-US" sz="2400" dirty="0" err="1"/>
              <a:t>JFoenix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817003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8F2AD5-5951-2248-82BF-DA70F96F2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Компоненты клиента</a:t>
            </a:r>
            <a:endParaRPr lang="en-RU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D97B03-7851-484F-9B6B-B9B7373D38FC}"/>
              </a:ext>
            </a:extLst>
          </p:cNvPr>
          <p:cNvSpPr/>
          <p:nvPr/>
        </p:nvSpPr>
        <p:spPr>
          <a:xfrm>
            <a:off x="539579" y="1396668"/>
            <a:ext cx="5983141" cy="4539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Symbol" pitchFamily="2" charset="2"/>
              <a:buChar char="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JavaFX (</a:t>
            </a:r>
            <a:r>
              <a:rPr lang="en-US" sz="2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javafx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-controls, </a:t>
            </a:r>
            <a:r>
              <a:rPr lang="en-US" sz="2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javafx-fxml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"/>
            </a:pPr>
            <a:r>
              <a:rPr lang="en-US" sz="2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JFoenix</a:t>
            </a:r>
            <a:endParaRPr lang="en-US" sz="2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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Google GSON</a:t>
            </a: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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SLF4J</a:t>
            </a: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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Apache Maven</a:t>
            </a: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"/>
            </a:pPr>
            <a:r>
              <a:rPr lang="en-US" sz="2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Javafx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-maven-plugin (</a:t>
            </a:r>
            <a:r>
              <a:rPr lang="en-US" sz="2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javafx:jlink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javafx:run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7D3270C-D943-634D-83F7-18F4C9E5D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962" y="4392158"/>
            <a:ext cx="2675543" cy="6688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5F9648-D2F1-1D41-9AE6-7C68112345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064" y="1342321"/>
            <a:ext cx="4572000" cy="190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ADA23A-5FAA-1B45-A15D-045334529E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365168"/>
            <a:ext cx="4826000" cy="762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B131B3-DBA8-1A41-8ED8-285E0333CA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905" y="5250059"/>
            <a:ext cx="2133600" cy="685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D52697-2922-BA4B-99E0-30621A9A77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564" y="4539301"/>
            <a:ext cx="38735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958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97B25C0-76D8-4A50-B90C-6AB78DC03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Разработка интерфейса клиента</a:t>
            </a:r>
            <a:r>
              <a:rPr lang="en-US" sz="2400" dirty="0"/>
              <a:t>. </a:t>
            </a:r>
            <a:r>
              <a:rPr lang="en-US" sz="2400" dirty="0" err="1"/>
              <a:t>JFoenix</a:t>
            </a:r>
            <a:endParaRPr lang="ru-RU" sz="2400" dirty="0"/>
          </a:p>
        </p:txBody>
      </p:sp>
      <p:pic>
        <p:nvPicPr>
          <p:cNvPr id="7" name="Рисунок 2">
            <a:extLst>
              <a:ext uri="{FF2B5EF4-FFF2-40B4-BE49-F238E27FC236}">
                <a16:creationId xmlns:a16="http://schemas.microsoft.com/office/drawing/2014/main" id="{72BC8BD0-1D32-C34B-87CC-479FAB9BEEE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712" y="2010784"/>
            <a:ext cx="10233454" cy="2035436"/>
          </a:xfrm>
          <a:prstGeom prst="rect">
            <a:avLst/>
          </a:prstGeom>
        </p:spPr>
      </p:pic>
      <p:pic>
        <p:nvPicPr>
          <p:cNvPr id="8" name="Рисунок 3">
            <a:extLst>
              <a:ext uri="{FF2B5EF4-FFF2-40B4-BE49-F238E27FC236}">
                <a16:creationId xmlns:a16="http://schemas.microsoft.com/office/drawing/2014/main" id="{6BC03ACC-ECAE-FD4D-B198-C858DC81E38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3" y="4341487"/>
            <a:ext cx="10294423" cy="143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671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97B25C0-76D8-4A50-B90C-6AB78DC03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Разработка интерфейса клиента</a:t>
            </a:r>
            <a:r>
              <a:rPr lang="en-US" sz="2400" dirty="0"/>
              <a:t>. </a:t>
            </a:r>
            <a:r>
              <a:rPr lang="ru-RU" sz="2400" dirty="0"/>
              <a:t>Переходы</a:t>
            </a:r>
          </a:p>
        </p:txBody>
      </p:sp>
      <p:pic>
        <p:nvPicPr>
          <p:cNvPr id="5" name="Рисунок 6">
            <a:extLst>
              <a:ext uri="{FF2B5EF4-FFF2-40B4-BE49-F238E27FC236}">
                <a16:creationId xmlns:a16="http://schemas.microsoft.com/office/drawing/2014/main" id="{72579B62-6305-0148-85FD-7F8686E5608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94" y="1121700"/>
            <a:ext cx="6808433" cy="558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4913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97B25C0-76D8-4A50-B90C-6AB78DC03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Окно авторизации пользователя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4D64F0-CCD2-D44A-941D-20D0F1BD7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05" y="1293407"/>
            <a:ext cx="5560550" cy="53860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D15ACC-2B6C-D440-A3F4-6661C92E37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93406"/>
            <a:ext cx="5560550" cy="538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071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97B25C0-76D8-4A50-B90C-6AB78DC03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Окно регистрации пользователя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7A8C5A-64C7-9F42-BBEE-9592D5BFF5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05" y="1327718"/>
            <a:ext cx="5557629" cy="53832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20A041-C18C-164B-B188-6090706D9F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27718"/>
            <a:ext cx="5557630" cy="538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36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97B25C0-76D8-4A50-B90C-6AB78DC03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Окно восстановления</a:t>
            </a:r>
            <a:r>
              <a:rPr lang="en-US" sz="2400" dirty="0"/>
              <a:t> </a:t>
            </a:r>
            <a:r>
              <a:rPr lang="ru-RU" sz="2400" dirty="0"/>
              <a:t>доступа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C08A48-01B9-7E40-B5C4-546ED71CD9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04" y="1327718"/>
            <a:ext cx="5557629" cy="53832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EEA2D7-9E55-5446-A36C-86E2D8DDD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327718"/>
            <a:ext cx="5557629" cy="538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57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838200" y="1825625"/>
            <a:ext cx="5224704" cy="435133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Цель курсовой работы</a:t>
            </a:r>
            <a:r>
              <a:rPr lang="en-US" dirty="0"/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Задачи курсовой работы</a:t>
            </a:r>
            <a:r>
              <a:rPr lang="en-US" dirty="0"/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Описание сервера</a:t>
            </a:r>
            <a:r>
              <a:rPr lang="en-US" dirty="0"/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Описание клиента</a:t>
            </a:r>
            <a:r>
              <a:rPr lang="en-US" dirty="0"/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Выводы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Содержание</a:t>
            </a:r>
          </a:p>
        </p:txBody>
      </p:sp>
    </p:spTree>
    <p:extLst>
      <p:ext uri="{BB962C8B-B14F-4D97-AF65-F5344CB8AC3E}">
        <p14:creationId xmlns:p14="http://schemas.microsoft.com/office/powerpoint/2010/main" val="3429694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97B25C0-76D8-4A50-B90C-6AB78DC03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Окно успешного действия пользователя</a:t>
            </a:r>
          </a:p>
        </p:txBody>
      </p:sp>
      <p:pic>
        <p:nvPicPr>
          <p:cNvPr id="5" name="Рисунок 8">
            <a:extLst>
              <a:ext uri="{FF2B5EF4-FFF2-40B4-BE49-F238E27FC236}">
                <a16:creationId xmlns:a16="http://schemas.microsoft.com/office/drawing/2014/main" id="{C6328E02-DCB8-C844-AD7F-C905AC713A8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05" y="1327718"/>
            <a:ext cx="5557629" cy="5383210"/>
          </a:xfrm>
          <a:prstGeom prst="rect">
            <a:avLst/>
          </a:prstGeom>
        </p:spPr>
      </p:pic>
      <p:pic>
        <p:nvPicPr>
          <p:cNvPr id="7" name="Рисунок 9">
            <a:extLst>
              <a:ext uri="{FF2B5EF4-FFF2-40B4-BE49-F238E27FC236}">
                <a16:creationId xmlns:a16="http://schemas.microsoft.com/office/drawing/2014/main" id="{4161D493-ED1F-BA4A-8B95-03330557361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327718"/>
            <a:ext cx="5557628" cy="538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9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97B25C0-76D8-4A50-B90C-6AB78DC03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Главное окно программы</a:t>
            </a:r>
          </a:p>
        </p:txBody>
      </p:sp>
      <p:pic>
        <p:nvPicPr>
          <p:cNvPr id="6" name="Рисунок 10">
            <a:extLst>
              <a:ext uri="{FF2B5EF4-FFF2-40B4-BE49-F238E27FC236}">
                <a16:creationId xmlns:a16="http://schemas.microsoft.com/office/drawing/2014/main" id="{80BB905D-C075-B343-AFAB-3A71E89E37D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05" y="1350742"/>
            <a:ext cx="8117679" cy="52253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4ABAD5A-A138-A847-8698-8D9E6B7110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423" y="1350742"/>
            <a:ext cx="3343072" cy="5225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892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A84EBF-79C1-F141-90CF-C62373BF9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Окно создания новой чат-комнаты</a:t>
            </a:r>
            <a:endParaRPr lang="en-RU" sz="2400" dirty="0"/>
          </a:p>
        </p:txBody>
      </p:sp>
      <p:pic>
        <p:nvPicPr>
          <p:cNvPr id="5" name="Рисунок 11">
            <a:extLst>
              <a:ext uri="{FF2B5EF4-FFF2-40B4-BE49-F238E27FC236}">
                <a16:creationId xmlns:a16="http://schemas.microsoft.com/office/drawing/2014/main" id="{60374C6E-544C-7A4E-B380-76A783E7D54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58" y="1157655"/>
            <a:ext cx="9003665" cy="570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2756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D4B2644-7789-B94E-9352-C48F069E4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Окно с информацией о текущей чат-комнате </a:t>
            </a:r>
            <a:endParaRPr lang="en-RU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737DB2-A2E6-E34A-A4A6-DBDC6FD2B4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59" y="1157655"/>
            <a:ext cx="9003665" cy="570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3539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D4B2644-7789-B94E-9352-C48F069E4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Окно с информацией об авторе и программе</a:t>
            </a:r>
            <a:endParaRPr lang="en-RU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DAE22E-2FF2-BF40-AC20-F6EE8894E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59" y="1157655"/>
            <a:ext cx="9003664" cy="570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2276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4CFEF9-FD91-9348-A274-2FA8F0223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Диаграмма классов клиента</a:t>
            </a:r>
            <a:endParaRPr lang="en-RU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088ABA-8653-A14D-BA3F-DE06B2D10D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05" y="1134429"/>
            <a:ext cx="10777485" cy="572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2643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F7D5185-31F1-C14C-9AB3-6A745006E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Диаграмма классов клиента</a:t>
            </a:r>
            <a:endParaRPr lang="en-RU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F364D9-FB15-8042-BCF7-F750C79A79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556" y="1124484"/>
            <a:ext cx="6941420" cy="573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7351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6C8072-1F4B-894E-9FDD-9246020D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Исходный код и дистрибуция решения</a:t>
            </a:r>
            <a:endParaRPr lang="en-RU" sz="2400" dirty="0"/>
          </a:p>
        </p:txBody>
      </p:sp>
      <p:sp>
        <p:nvSpPr>
          <p:cNvPr id="7" name="Текст 1">
            <a:extLst>
              <a:ext uri="{FF2B5EF4-FFF2-40B4-BE49-F238E27FC236}">
                <a16:creationId xmlns:a16="http://schemas.microsoft.com/office/drawing/2014/main" id="{110E5863-A45D-0C47-B6AA-C3905C443F0D}"/>
              </a:ext>
            </a:extLst>
          </p:cNvPr>
          <p:cNvSpPr txBox="1">
            <a:spLocks/>
          </p:cNvSpPr>
          <p:nvPr/>
        </p:nvSpPr>
        <p:spPr>
          <a:xfrm>
            <a:off x="839788" y="1681163"/>
            <a:ext cx="5157787" cy="45085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800" kern="1200">
                <a:solidFill>
                  <a:srgbClr val="595959"/>
                </a:solidFill>
                <a:latin typeface="Book Antiqua" panose="020406020503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400" kern="1200">
                <a:solidFill>
                  <a:srgbClr val="595959"/>
                </a:solidFill>
                <a:latin typeface="Book Antiqua" panose="020406020503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rgbClr val="595959"/>
                </a:solidFill>
                <a:latin typeface="Book Antiqua" panose="020406020503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1800" kern="1200">
                <a:solidFill>
                  <a:srgbClr val="595959"/>
                </a:solidFill>
                <a:latin typeface="Book Antiqua" panose="020406020503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1800" kern="1200">
                <a:solidFill>
                  <a:srgbClr val="595959"/>
                </a:solidFill>
                <a:latin typeface="Book Antiqua" panose="020406020503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Исходный код навыка на </a:t>
            </a:r>
            <a:r>
              <a:rPr lang="en-GB" dirty="0" err="1"/>
              <a:t>Github</a:t>
            </a:r>
            <a:r>
              <a:rPr lang="en-GB" dirty="0"/>
              <a:t> </a:t>
            </a:r>
            <a:r>
              <a:rPr lang="en-GB" dirty="0">
                <a:hlinkClick r:id="rId2"/>
              </a:rPr>
              <a:t>https://github.com/GeorgiyDemo/SpringBootChat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Установщик клиента на </a:t>
            </a:r>
            <a:r>
              <a:rPr lang="en-US" dirty="0" err="1"/>
              <a:t>Github</a:t>
            </a:r>
            <a:r>
              <a:rPr lang="en-GB" dirty="0"/>
              <a:t> </a:t>
            </a:r>
            <a:r>
              <a:rPr lang="en-GB" dirty="0">
                <a:hlinkClick r:id="rId2"/>
              </a:rPr>
              <a:t>https://github.com/GeorgiyDemo/SpringBootChat/releases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Образ </a:t>
            </a:r>
            <a:r>
              <a:rPr lang="en-US" dirty="0"/>
              <a:t>docker-</a:t>
            </a:r>
            <a:r>
              <a:rPr lang="ru-RU" dirty="0"/>
              <a:t>контейнера сервера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hlinkClick r:id="rId3"/>
              </a:rPr>
              <a:t>https://hub.docker.com/repository/docker/georgiydemo/spring-mychat-server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222329-84AB-414F-8AFC-AEABC33897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850" y="1920027"/>
            <a:ext cx="3597540" cy="359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373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97B25C0-76D8-4A50-B90C-6AB78DC03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Вывод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462BD9C-1CF4-4810-9B30-AAA5AFF69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 ходе разработки продукта были получены навыки в анализе предметной области и разработке сложного клиент-серверного приложения с возможностью обмена текстовыми сообщениями между несколькими пользователями,</a:t>
            </a:r>
            <a:r>
              <a:rPr lang="en-US" dirty="0"/>
              <a:t> </a:t>
            </a:r>
            <a:r>
              <a:rPr lang="ru-RU" dirty="0"/>
              <a:t>использующее библиотеки </a:t>
            </a:r>
            <a:r>
              <a:rPr lang="en-GB" dirty="0"/>
              <a:t>Spring</a:t>
            </a:r>
            <a:r>
              <a:rPr lang="ru-RU" dirty="0"/>
              <a:t> и </a:t>
            </a:r>
            <a:r>
              <a:rPr lang="en-US" dirty="0"/>
              <a:t>JavaFX.</a:t>
            </a:r>
            <a:br>
              <a:rPr lang="ru-RU" dirty="0"/>
            </a:br>
            <a:endParaRPr lang="ru-RU" dirty="0"/>
          </a:p>
          <a:p>
            <a:pPr marL="0" indent="0">
              <a:buNone/>
            </a:pPr>
            <a:r>
              <a:rPr lang="ru-RU" dirty="0"/>
              <a:t>Поставленные цели и задачи выполнения курсовой работы были выполнены с соблюдением всех предъявленных требований в установленные сроки.</a:t>
            </a:r>
          </a:p>
        </p:txBody>
      </p:sp>
    </p:spTree>
    <p:extLst>
      <p:ext uri="{BB962C8B-B14F-4D97-AF65-F5344CB8AC3E}">
        <p14:creationId xmlns:p14="http://schemas.microsoft.com/office/powerpoint/2010/main" val="7696153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8F5E4-67FE-7C4A-9B4F-E81B53912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5577" y="1616149"/>
            <a:ext cx="10600845" cy="441402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ru-RU" sz="6000" dirty="0"/>
          </a:p>
          <a:p>
            <a:pPr marL="0" indent="0" algn="ctr">
              <a:buNone/>
            </a:pPr>
            <a:endParaRPr lang="ru-RU" sz="6000" dirty="0"/>
          </a:p>
          <a:p>
            <a:pPr marL="0" indent="0" algn="ctr">
              <a:buNone/>
            </a:pPr>
            <a:r>
              <a:rPr lang="ru-RU" sz="6000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941921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Цель курсовой работы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C53B9DE-B9E4-4915-804A-154B1ABF7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Требуется разработать клиент-серверное приложение для обмена информацией между пользователями с использованием библиотек </a:t>
            </a:r>
            <a:r>
              <a:rPr lang="en-GB" dirty="0"/>
              <a:t>Spring Boot </a:t>
            </a:r>
            <a:r>
              <a:rPr lang="ru-RU" dirty="0"/>
              <a:t>для сервера и </a:t>
            </a:r>
            <a:r>
              <a:rPr lang="en-GB" dirty="0"/>
              <a:t>JavaFX </a:t>
            </a:r>
            <a:r>
              <a:rPr lang="ru-RU" dirty="0"/>
              <a:t>для </a:t>
            </a:r>
            <a:r>
              <a:rPr lang="en-GB" dirty="0"/>
              <a:t>GUI </a:t>
            </a:r>
            <a:r>
              <a:rPr lang="ru-RU" dirty="0"/>
              <a:t>клиента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9595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Задачи курсовой работы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C53B9DE-B9E4-4915-804A-154B1ABF7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/>
              <a:t>Клиент: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Окна для отображения информации и взаимодействия с пользователем</a:t>
            </a:r>
            <a:r>
              <a:rPr lang="en-US" dirty="0"/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Переключение между этими окнами</a:t>
            </a:r>
            <a:r>
              <a:rPr lang="en-US" dirty="0"/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Эргономичный дизайн.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Сервер: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Взаимодействие с СУБД посредством ORM</a:t>
            </a:r>
            <a:r>
              <a:rPr lang="en-US" dirty="0"/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Реализация </a:t>
            </a:r>
            <a:r>
              <a:rPr lang="en-US" dirty="0"/>
              <a:t>REST</a:t>
            </a:r>
            <a:r>
              <a:rPr lang="ru-RU" dirty="0"/>
              <a:t> API для взаимодействия</a:t>
            </a:r>
            <a:r>
              <a:rPr lang="en-US" dirty="0"/>
              <a:t> </a:t>
            </a:r>
            <a:r>
              <a:rPr lang="ru-RU" dirty="0"/>
              <a:t>сервера с клиентом</a:t>
            </a:r>
            <a:r>
              <a:rPr lang="en-US" dirty="0"/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Использование модели MVC для организации кода.</a:t>
            </a:r>
          </a:p>
        </p:txBody>
      </p:sp>
    </p:spTree>
    <p:extLst>
      <p:ext uri="{BB962C8B-B14F-4D97-AF65-F5344CB8AC3E}">
        <p14:creationId xmlns:p14="http://schemas.microsoft.com/office/powerpoint/2010/main" val="2089778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4">
            <a:extLst>
              <a:ext uri="{FF2B5EF4-FFF2-40B4-BE49-F238E27FC236}">
                <a16:creationId xmlns:a16="http://schemas.microsoft.com/office/drawing/2014/main" id="{CC53B9DE-B9E4-4915-804A-154B1ABF7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57948"/>
            <a:ext cx="10515600" cy="34190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6000" dirty="0"/>
              <a:t>Сервер</a:t>
            </a:r>
          </a:p>
          <a:p>
            <a:pPr marL="0" indent="0" algn="ctr">
              <a:buNone/>
            </a:pPr>
            <a:r>
              <a:rPr lang="en-US" sz="2400" dirty="0"/>
              <a:t>Spring Boot, MongoDB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703670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8F2AD5-5951-2248-82BF-DA70F96F2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Компоненты сервера</a:t>
            </a:r>
            <a:endParaRPr lang="en-RU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D97B03-7851-484F-9B6B-B9B7373D38FC}"/>
              </a:ext>
            </a:extLst>
          </p:cNvPr>
          <p:cNvSpPr/>
          <p:nvPr/>
        </p:nvSpPr>
        <p:spPr>
          <a:xfrm>
            <a:off x="539579" y="1396668"/>
            <a:ext cx="6096000" cy="464178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>
              <a:lnSpc>
                <a:spcPct val="150000"/>
              </a:lnSpc>
              <a:buFont typeface="Symbol" pitchFamily="2" charset="2"/>
              <a:buChar char="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Spring Web</a:t>
            </a:r>
            <a:endParaRPr lang="en-RU" sz="2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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Spring Data MongoDB</a:t>
            </a: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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Lombok</a:t>
            </a: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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Apache Maven</a:t>
            </a: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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Apache Tomcat</a:t>
            </a:r>
            <a:endParaRPr lang="en-RU" sz="2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itchFamily="2" charset="2"/>
              <a:buChar char="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Spring</a:t>
            </a:r>
            <a:r>
              <a:rPr lang="ru-RU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boot</a:t>
            </a:r>
            <a:r>
              <a:rPr lang="ru-RU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maven</a:t>
            </a:r>
            <a:r>
              <a:rPr lang="ru-RU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plugin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itchFamily="2" charset="2"/>
              <a:buChar char="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Docker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5BB76BF-FAF2-0C45-9F15-75D17DEF6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3692" y="2735493"/>
            <a:ext cx="4699000" cy="127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9B87E60-E28B-5B4C-8551-3E2D8CCDDF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480" y="1473111"/>
            <a:ext cx="4495800" cy="1333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4ADEDE0-23B6-CC42-8995-99495E9BAA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936048"/>
            <a:ext cx="2285250" cy="12770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7D3270C-D943-634D-83F7-18F4C9E5D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430" y="4307958"/>
            <a:ext cx="2675543" cy="66888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6E8D777-72C8-714B-A3CD-BA71B89D89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410" y="5213099"/>
            <a:ext cx="2675542" cy="14540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E1211C-BBD1-F946-AE2F-F360CC951D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161428"/>
            <a:ext cx="1938638" cy="165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9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9C92B-9E20-B04E-B8A4-49ECEFDD4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Архитектура сервера</a:t>
            </a:r>
            <a:endParaRPr lang="en-RU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75D973-C625-E540-A1CA-C923C4F9278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4580" y="1466577"/>
            <a:ext cx="4288220" cy="53914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A319B2-4CEB-2B4B-B4E5-D37626F4254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39" y="1466578"/>
            <a:ext cx="4837882" cy="528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658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C70732C-0796-2444-8FFA-E605B298C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Механизм </a:t>
            </a:r>
            <a:r>
              <a:rPr lang="ru-RU" sz="2400" dirty="0" err="1"/>
              <a:t>лонгпулинга</a:t>
            </a:r>
            <a:endParaRPr lang="en-RU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BA19DC-C1BF-7943-ACA7-55ED81601D7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834" y="1841156"/>
            <a:ext cx="7483747" cy="4287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52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F942ABD-6C8B-2342-84A2-76698FF50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Диаграмма классов сервера</a:t>
            </a:r>
            <a:endParaRPr lang="en-RU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69AC37-CE80-AD4C-A77B-08C67F90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2" y="1026116"/>
            <a:ext cx="10975605" cy="583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11639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Финансовый Университет">
      <a:dk1>
        <a:sysClr val="windowText" lastClr="000000"/>
      </a:dk1>
      <a:lt1>
        <a:sysClr val="window" lastClr="FFFFFF"/>
      </a:lt1>
      <a:dk2>
        <a:srgbClr val="373545"/>
      </a:dk2>
      <a:lt2>
        <a:srgbClr val="A5A5A5"/>
      </a:lt2>
      <a:accent1>
        <a:srgbClr val="256569"/>
      </a:accent1>
      <a:accent2>
        <a:srgbClr val="AFAFAF"/>
      </a:accent2>
      <a:accent3>
        <a:srgbClr val="5BBFC5"/>
      </a:accent3>
      <a:accent4>
        <a:srgbClr val="7B7B7B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Финансовый Университет" id="{B61C6C59-7E8E-44EC-9D0A-175FD0FD7AA0}" vid="{4B9A828B-7C95-4D9C-8B7B-426AD85F479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 Office</Template>
  <TotalTime>2586</TotalTime>
  <Words>382</Words>
  <Application>Microsoft Macintosh PowerPoint</Application>
  <PresentationFormat>Widescreen</PresentationFormat>
  <Paragraphs>75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Book Antiqua</vt:lpstr>
      <vt:lpstr>Calibri</vt:lpstr>
      <vt:lpstr>Helvetica Neue</vt:lpstr>
      <vt:lpstr>Symbol</vt:lpstr>
      <vt:lpstr>Times New Roman</vt:lpstr>
      <vt:lpstr>Wingdings</vt:lpstr>
      <vt:lpstr>Тема Office</vt:lpstr>
      <vt:lpstr>PowerPoint Presentation</vt:lpstr>
      <vt:lpstr>Содержание</vt:lpstr>
      <vt:lpstr>Цель курсовой работы</vt:lpstr>
      <vt:lpstr>Задачи курсовой работы</vt:lpstr>
      <vt:lpstr>PowerPoint Presentation</vt:lpstr>
      <vt:lpstr>Компоненты сервера</vt:lpstr>
      <vt:lpstr>Архитектура сервера</vt:lpstr>
      <vt:lpstr>Механизм лонгпулинга</vt:lpstr>
      <vt:lpstr>Диаграмма классов сервера</vt:lpstr>
      <vt:lpstr>Диаграмма классов сервера</vt:lpstr>
      <vt:lpstr>Коллекции MongoDB </vt:lpstr>
      <vt:lpstr>Коллекции MongoDB </vt:lpstr>
      <vt:lpstr>PowerPoint Presentation</vt:lpstr>
      <vt:lpstr>Компоненты клиента</vt:lpstr>
      <vt:lpstr>Разработка интерфейса клиента. JFoenix</vt:lpstr>
      <vt:lpstr>Разработка интерфейса клиента. Переходы</vt:lpstr>
      <vt:lpstr>Окно авторизации пользователя</vt:lpstr>
      <vt:lpstr>Окно регистрации пользователя</vt:lpstr>
      <vt:lpstr>Окно восстановления доступа</vt:lpstr>
      <vt:lpstr>Окно успешного действия пользователя</vt:lpstr>
      <vt:lpstr>Главное окно программы</vt:lpstr>
      <vt:lpstr>Окно создания новой чат-комнаты</vt:lpstr>
      <vt:lpstr>Окно с информацией о текущей чат-комнате </vt:lpstr>
      <vt:lpstr>Окно с информацией об авторе и программе</vt:lpstr>
      <vt:lpstr>Диаграмма классов клиента</vt:lpstr>
      <vt:lpstr>Диаграмма классов клиента</vt:lpstr>
      <vt:lpstr>Исходный код и дистрибуция решения</vt:lpstr>
      <vt:lpstr>Вывод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Деменчук Георгий Максимович</cp:lastModifiedBy>
  <cp:revision>156</cp:revision>
  <dcterms:created xsi:type="dcterms:W3CDTF">2019-12-16T09:04:58Z</dcterms:created>
  <dcterms:modified xsi:type="dcterms:W3CDTF">2021-05-17T09:59:30Z</dcterms:modified>
</cp:coreProperties>
</file>

<file path=docProps/thumbnail.jpeg>
</file>